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3" r:id="rId3"/>
    <p:sldId id="264" r:id="rId4"/>
    <p:sldId id="269" r:id="rId5"/>
    <p:sldId id="270" r:id="rId6"/>
    <p:sldId id="276" r:id="rId7"/>
    <p:sldId id="272" r:id="rId8"/>
    <p:sldId id="282" r:id="rId9"/>
    <p:sldId id="27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85153C6-9B04-4E54-9938-53F4045A5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D844844-41E6-4C3C-8ED2-63D9E06B88A6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96EEEB29-6E9A-4DC3-AD1A-C44001B460D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37336068-F506-4C65-B850-F9F7D932F149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9a69a334-7d76-4f82-bbd1-8be3731bcd2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s-male-symbol-pseudo-3D-blu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Venus-female-symbol-pink-shadowed.sv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Mars-male-symbol-pseudo-3D-blue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uga.com/square-one-updates-bathroom-sign-after-making-a-small-mistak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nus-female-symbol-pink-shadowed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uga.com/square-one-updates-bathroom-sign-after-making-a-small-mistak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833" y="4882717"/>
            <a:ext cx="8825658" cy="871207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KAKAV JE NAŠ ŽIVOTNI CIKLUS 1</a:t>
            </a:r>
          </a:p>
        </p:txBody>
      </p:sp>
      <p:pic>
        <p:nvPicPr>
          <p:cNvPr id="3" name="Rezervirano mjesto sadržaja 6">
            <a:extLst>
              <a:ext uri="{FF2B5EF4-FFF2-40B4-BE49-F238E27FC236}">
                <a16:creationId xmlns:a16="http://schemas.microsoft.com/office/drawing/2014/main" xmlns="" id="{8DFC7EE2-A9D9-4D4E-ADA7-302B947BD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360508" y="1339162"/>
            <a:ext cx="8924938" cy="27784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24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7FC5AF8-25E4-4741-BE63-74C1E44951AD}"/>
              </a:ext>
            </a:extLst>
          </p:cNvPr>
          <p:cNvSpPr txBox="1"/>
          <p:nvPr/>
        </p:nvSpPr>
        <p:spPr>
          <a:xfrm>
            <a:off x="9885739" y="5369806"/>
            <a:ext cx="1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</a:t>
            </a:r>
          </a:p>
          <a:p>
            <a:pPr algn="ctr"/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VIZUALNO +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xmlns="" id="{7839AA24-8196-4420-A560-567E9932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490411" y="4569466"/>
            <a:ext cx="637227" cy="64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88948A2-BF02-42AF-AA61-C08191C6C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910" y="3128169"/>
            <a:ext cx="2853938" cy="262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3FE2465-5D5E-437C-A5DD-12ACDAD20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28169"/>
            <a:ext cx="2760304" cy="262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FF0ED5A-9D90-4CD3-A9A2-639F054B9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661" y="1100641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812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FE5006A5-6048-49F8-8E6F-028EE3890A8D}"/>
              </a:ext>
            </a:extLst>
          </p:cNvPr>
          <p:cNvSpPr/>
          <p:nvPr/>
        </p:nvSpPr>
        <p:spPr>
          <a:xfrm>
            <a:off x="950732" y="899950"/>
            <a:ext cx="8205038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Čovjekov rast i razvoj započeo je još u majčinoj maternici i nastavio se nakon rođenja.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 RASTA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utječe na ubrzan rast u djetinjstvu.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47A8FE4A-C79C-47D3-83A5-64617C71CAF4}"/>
              </a:ext>
            </a:extLst>
          </p:cNvPr>
          <p:cNvSpPr/>
          <p:nvPr/>
        </p:nvSpPr>
        <p:spPr>
          <a:xfrm>
            <a:off x="950732" y="2495540"/>
            <a:ext cx="9853392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dobi od 10 - 16 godina počinje pojačano lučenje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SPOLNIH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SPOLNO SAZRIJEVANJE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hormoni potiču razvoj glavnih i sporednih spolnih obilježja.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30E70A96-2506-4B31-AAD8-702DC299E85B}"/>
              </a:ext>
            </a:extLst>
          </p:cNvPr>
          <p:cNvSpPr/>
          <p:nvPr/>
        </p:nvSpPr>
        <p:spPr>
          <a:xfrm>
            <a:off x="950732" y="4026222"/>
            <a:ext cx="8503986" cy="14424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 SPOLNA OBILJEŽJA =     ili       spolni organi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SPOREDNA SPOLNA OBILJEŽJA = ostale fizičke promjene prema kojima razlikujemo žene i muškarce. 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B0D3413-15ED-485E-9A2A-4F508A1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25390" y="4245785"/>
            <a:ext cx="345370" cy="34537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01A429D-8321-4A04-83A1-1682DDFDF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26781" y="4154172"/>
            <a:ext cx="261904" cy="3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60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5A632384-533A-4D0A-BEEA-030AE9E886F7}"/>
              </a:ext>
            </a:extLst>
          </p:cNvPr>
          <p:cNvSpPr/>
          <p:nvPr/>
        </p:nvSpPr>
        <p:spPr>
          <a:xfrm>
            <a:off x="665908" y="663597"/>
            <a:ext cx="998729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organi oblikuju se prije rođenja, a razvijaju i povećavaju u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PUBERTETU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10. do 16. godine. Važni su za stvaranje potomaka i održavanje ljudske vrste.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E976101E-5A4A-49C8-85AE-AE19BC59259B}"/>
              </a:ext>
            </a:extLst>
          </p:cNvPr>
          <p:cNvSpPr/>
          <p:nvPr/>
        </p:nvSpPr>
        <p:spPr>
          <a:xfrm>
            <a:off x="665908" y="2343747"/>
            <a:ext cx="6578172" cy="21705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 smještaju u tijelu, spolni organi se dijele na:</a:t>
            </a:r>
          </a:p>
          <a:p>
            <a:endParaRPr lang="hr-H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VANJSKE - vidljivi su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UNUTARNJE - nisu vidljivi, u donjem dijelu 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trbušne šupljine zaštićeni kostima zdjelice.</a:t>
            </a:r>
          </a:p>
        </p:txBody>
      </p:sp>
      <p:pic>
        <p:nvPicPr>
          <p:cNvPr id="4" name="Picture 5" descr="rad84F49.jpg">
            <a:extLst>
              <a:ext uri="{FF2B5EF4-FFF2-40B4-BE49-F238E27FC236}">
                <a16:creationId xmlns:a16="http://schemas.microsoft.com/office/drawing/2014/main" xmlns="" id="{A2B22E42-7DCC-464C-8DD5-43F7A22B80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918" y="1746586"/>
            <a:ext cx="1535282" cy="415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dE213B.jpg">
            <a:extLst>
              <a:ext uri="{FF2B5EF4-FFF2-40B4-BE49-F238E27FC236}">
                <a16:creationId xmlns:a16="http://schemas.microsoft.com/office/drawing/2014/main" xmlns="" id="{939C2D89-9D63-4404-B1B3-A817510B669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1524" y="1746585"/>
            <a:ext cx="1300163" cy="415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A9DFFF4-AC1A-421D-A990-1A60B546D02C}"/>
              </a:ext>
            </a:extLst>
          </p:cNvPr>
          <p:cNvSpPr txBox="1"/>
          <p:nvPr/>
        </p:nvSpPr>
        <p:spPr>
          <a:xfrm>
            <a:off x="7107377" y="6072329"/>
            <a:ext cx="3586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glavna i sporedna spolna obilježja</a:t>
            </a:r>
          </a:p>
        </p:txBody>
      </p:sp>
    </p:spTree>
    <p:extLst>
      <p:ext uri="{BB962C8B-B14F-4D97-AF65-F5344CB8AC3E}">
        <p14:creationId xmlns:p14="http://schemas.microsoft.com/office/powerpoint/2010/main" xmlns="" val="26492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rad29FE6.jpg">
            <a:extLst>
              <a:ext uri="{FF2B5EF4-FFF2-40B4-BE49-F238E27FC236}">
                <a16:creationId xmlns:a16="http://schemas.microsoft.com/office/drawing/2014/main" xmlns="" id="{20A89A19-3F5E-49E4-95C1-4663157C175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4" t="10820" r="2943" b="5453"/>
          <a:stretch/>
        </p:blipFill>
        <p:spPr bwMode="auto">
          <a:xfrm>
            <a:off x="3804207" y="1612129"/>
            <a:ext cx="4394478" cy="451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xmlns="" id="{D1D6AAAD-AA4D-439C-8C52-7732BF11FFA7}"/>
              </a:ext>
            </a:extLst>
          </p:cNvPr>
          <p:cNvSpPr/>
          <p:nvPr/>
        </p:nvSpPr>
        <p:spPr>
          <a:xfrm>
            <a:off x="319117" y="195772"/>
            <a:ext cx="3528814" cy="106310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MUŠKI SPOLNI ORGANI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9B77F023-83BA-424C-8876-FF77FDCB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85742" y="533777"/>
            <a:ext cx="580334" cy="580334"/>
          </a:xfrm>
          <a:prstGeom prst="rect">
            <a:avLst/>
          </a:prstGeom>
        </p:spPr>
      </p:pic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9191C45C-D478-4121-9DFC-E1A8288505F1}"/>
              </a:ext>
            </a:extLst>
          </p:cNvPr>
          <p:cNvCxnSpPr>
            <a:cxnSpLocks/>
          </p:cNvCxnSpPr>
          <p:nvPr/>
        </p:nvCxnSpPr>
        <p:spPr>
          <a:xfrm>
            <a:off x="5163292" y="4536489"/>
            <a:ext cx="3605570" cy="151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Pravokutnik: zaobljeni dijagonalni kutovi 23">
            <a:extLst>
              <a:ext uri="{FF2B5EF4-FFF2-40B4-BE49-F238E27FC236}">
                <a16:creationId xmlns:a16="http://schemas.microsoft.com/office/drawing/2014/main" xmlns="" id="{E3A51A21-E62F-4F9D-9800-D073E1CD7F1B}"/>
              </a:ext>
            </a:extLst>
          </p:cNvPr>
          <p:cNvSpPr/>
          <p:nvPr/>
        </p:nvSpPr>
        <p:spPr>
          <a:xfrm>
            <a:off x="8915023" y="4464202"/>
            <a:ext cx="2111043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DOSJEMENIK (2)</a:t>
            </a:r>
          </a:p>
        </p:txBody>
      </p:sp>
      <p:sp>
        <p:nvSpPr>
          <p:cNvPr id="26" name="Pravokutnik: zaobljeni dijagonalni kutovi 25">
            <a:extLst>
              <a:ext uri="{FF2B5EF4-FFF2-40B4-BE49-F238E27FC236}">
                <a16:creationId xmlns:a16="http://schemas.microsoft.com/office/drawing/2014/main" xmlns="" id="{26E985E7-76B5-4788-BB49-BBD0C7CBC5BC}"/>
              </a:ext>
            </a:extLst>
          </p:cNvPr>
          <p:cNvSpPr/>
          <p:nvPr/>
        </p:nvSpPr>
        <p:spPr>
          <a:xfrm>
            <a:off x="9044639" y="3290703"/>
            <a:ext cx="175131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PROSTATA (1)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xmlns="" id="{429FF3F7-20F4-42E8-A2E3-21F40E322E43}"/>
              </a:ext>
            </a:extLst>
          </p:cNvPr>
          <p:cNvCxnSpPr>
            <a:cxnSpLocks/>
          </p:cNvCxnSpPr>
          <p:nvPr/>
        </p:nvCxnSpPr>
        <p:spPr>
          <a:xfrm>
            <a:off x="6096000" y="3455544"/>
            <a:ext cx="2867599" cy="42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ravokutnik: zaobljeni dijagonalni kutovi 29">
            <a:extLst>
              <a:ext uri="{FF2B5EF4-FFF2-40B4-BE49-F238E27FC236}">
                <a16:creationId xmlns:a16="http://schemas.microsoft.com/office/drawing/2014/main" xmlns="" id="{ED50C783-1547-45D8-BAB5-E0B191D16388}"/>
              </a:ext>
            </a:extLst>
          </p:cNvPr>
          <p:cNvSpPr/>
          <p:nvPr/>
        </p:nvSpPr>
        <p:spPr>
          <a:xfrm>
            <a:off x="9016865" y="2050525"/>
            <a:ext cx="2361687" cy="75264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SJEMENI MJEHURIĆ (2)</a:t>
            </a:r>
          </a:p>
        </p:txBody>
      </p: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xmlns="" id="{03DB1868-708C-41E1-B404-E2A7493A9158}"/>
              </a:ext>
            </a:extLst>
          </p:cNvPr>
          <p:cNvCxnSpPr>
            <a:cxnSpLocks/>
          </p:cNvCxnSpPr>
          <p:nvPr/>
        </p:nvCxnSpPr>
        <p:spPr>
          <a:xfrm flipV="1">
            <a:off x="6480699" y="2426848"/>
            <a:ext cx="2434324" cy="863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ravokutnik: zaobljeni dijagonalni kutovi 34">
            <a:extLst>
              <a:ext uri="{FF2B5EF4-FFF2-40B4-BE49-F238E27FC236}">
                <a16:creationId xmlns:a16="http://schemas.microsoft.com/office/drawing/2014/main" xmlns="" id="{0BD62B51-4054-487A-BE95-1DC16535BEE8}"/>
              </a:ext>
            </a:extLst>
          </p:cNvPr>
          <p:cNvSpPr/>
          <p:nvPr/>
        </p:nvSpPr>
        <p:spPr>
          <a:xfrm>
            <a:off x="8758278" y="5405647"/>
            <a:ext cx="1823905" cy="717521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MOŠNJA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  <p:cxnSp>
        <p:nvCxnSpPr>
          <p:cNvPr id="36" name="Ravni poveznik sa strelicom 35">
            <a:extLst>
              <a:ext uri="{FF2B5EF4-FFF2-40B4-BE49-F238E27FC236}">
                <a16:creationId xmlns:a16="http://schemas.microsoft.com/office/drawing/2014/main" xmlns="" id="{79C75E57-E9F5-421B-96EE-155EF56982A2}"/>
              </a:ext>
            </a:extLst>
          </p:cNvPr>
          <p:cNvCxnSpPr>
            <a:cxnSpLocks/>
          </p:cNvCxnSpPr>
          <p:nvPr/>
        </p:nvCxnSpPr>
        <p:spPr>
          <a:xfrm>
            <a:off x="5146766" y="5308986"/>
            <a:ext cx="3491207" cy="336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Pravokutnik: zaobljeni dijagonalni kutovi 42">
            <a:extLst>
              <a:ext uri="{FF2B5EF4-FFF2-40B4-BE49-F238E27FC236}">
                <a16:creationId xmlns:a16="http://schemas.microsoft.com/office/drawing/2014/main" xmlns="" id="{44F73A61-F1C7-4F7A-BD72-2E022B434F99}"/>
              </a:ext>
            </a:extLst>
          </p:cNvPr>
          <p:cNvSpPr/>
          <p:nvPr/>
        </p:nvSpPr>
        <p:spPr>
          <a:xfrm>
            <a:off x="882927" y="1892884"/>
            <a:ext cx="236168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SJEMENOVOD (2)</a:t>
            </a:r>
          </a:p>
        </p:txBody>
      </p:sp>
      <p:sp>
        <p:nvSpPr>
          <p:cNvPr id="44" name="Pravokutnik: zaobljeni dijagonalni kutovi 43">
            <a:extLst>
              <a:ext uri="{FF2B5EF4-FFF2-40B4-BE49-F238E27FC236}">
                <a16:creationId xmlns:a16="http://schemas.microsoft.com/office/drawing/2014/main" xmlns="" id="{4C0E4E59-BE98-4973-ABD0-D19B12C6F539}"/>
              </a:ext>
            </a:extLst>
          </p:cNvPr>
          <p:cNvSpPr/>
          <p:nvPr/>
        </p:nvSpPr>
        <p:spPr>
          <a:xfrm>
            <a:off x="840279" y="2863038"/>
            <a:ext cx="2361687" cy="759727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UD / PENIS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  <p:sp>
        <p:nvSpPr>
          <p:cNvPr id="45" name="Pravokutnik: zaobljeni dijagonalni kutovi 44">
            <a:extLst>
              <a:ext uri="{FF2B5EF4-FFF2-40B4-BE49-F238E27FC236}">
                <a16:creationId xmlns:a16="http://schemas.microsoft.com/office/drawing/2014/main" xmlns="" id="{DFA8F9E3-203E-4C17-B2A9-56060248A007}"/>
              </a:ext>
            </a:extLst>
          </p:cNvPr>
          <p:cNvSpPr/>
          <p:nvPr/>
        </p:nvSpPr>
        <p:spPr>
          <a:xfrm>
            <a:off x="872343" y="4458401"/>
            <a:ext cx="2361687" cy="75972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 - SPOLNA CIJEV (1)</a:t>
            </a:r>
          </a:p>
        </p:txBody>
      </p:sp>
      <p:sp>
        <p:nvSpPr>
          <p:cNvPr id="46" name="Pravokutnik: zaobljeni dijagonalni kutovi 45">
            <a:extLst>
              <a:ext uri="{FF2B5EF4-FFF2-40B4-BE49-F238E27FC236}">
                <a16:creationId xmlns:a16="http://schemas.microsoft.com/office/drawing/2014/main" xmlns="" id="{8E688CE1-CEFD-4D52-9001-3212128A8EF6}"/>
              </a:ext>
            </a:extLst>
          </p:cNvPr>
          <p:cNvSpPr/>
          <p:nvPr/>
        </p:nvSpPr>
        <p:spPr>
          <a:xfrm>
            <a:off x="1246029" y="5679977"/>
            <a:ext cx="236168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SJEMENIK (2)</a:t>
            </a:r>
          </a:p>
        </p:txBody>
      </p: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xmlns="" id="{A8167D05-8DB5-4613-A888-E2A3AF99F4CF}"/>
              </a:ext>
            </a:extLst>
          </p:cNvPr>
          <p:cNvCxnSpPr>
            <a:cxnSpLocks/>
          </p:cNvCxnSpPr>
          <p:nvPr/>
        </p:nvCxnSpPr>
        <p:spPr>
          <a:xfrm flipH="1">
            <a:off x="3302873" y="4873072"/>
            <a:ext cx="1792602" cy="102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avni poveznik sa strelicom 48">
            <a:extLst>
              <a:ext uri="{FF2B5EF4-FFF2-40B4-BE49-F238E27FC236}">
                <a16:creationId xmlns:a16="http://schemas.microsoft.com/office/drawing/2014/main" xmlns="" id="{A89EC74D-C157-427F-BA06-2005C6D5D1B3}"/>
              </a:ext>
            </a:extLst>
          </p:cNvPr>
          <p:cNvCxnSpPr>
            <a:cxnSpLocks/>
          </p:cNvCxnSpPr>
          <p:nvPr/>
        </p:nvCxnSpPr>
        <p:spPr>
          <a:xfrm flipH="1" flipV="1">
            <a:off x="3087869" y="2216289"/>
            <a:ext cx="2071310" cy="1138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xmlns="" id="{3622D97F-2501-4335-AFBC-B497B1E930FC}"/>
              </a:ext>
            </a:extLst>
          </p:cNvPr>
          <p:cNvCxnSpPr>
            <a:cxnSpLocks/>
          </p:cNvCxnSpPr>
          <p:nvPr/>
        </p:nvCxnSpPr>
        <p:spPr>
          <a:xfrm flipH="1" flipV="1">
            <a:off x="2796384" y="3362991"/>
            <a:ext cx="1544797" cy="948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avni poveznik sa strelicom 52">
            <a:extLst>
              <a:ext uri="{FF2B5EF4-FFF2-40B4-BE49-F238E27FC236}">
                <a16:creationId xmlns:a16="http://schemas.microsoft.com/office/drawing/2014/main" xmlns="" id="{DAC884C9-3096-4B3E-B99F-764DEDAA8B2D}"/>
              </a:ext>
            </a:extLst>
          </p:cNvPr>
          <p:cNvCxnSpPr>
            <a:cxnSpLocks/>
          </p:cNvCxnSpPr>
          <p:nvPr/>
        </p:nvCxnSpPr>
        <p:spPr>
          <a:xfrm flipH="1">
            <a:off x="3048172" y="4457680"/>
            <a:ext cx="1398782" cy="271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0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30" grpId="0" animBg="1"/>
      <p:bldP spid="35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xmlns="" id="{A1580E91-28EF-42DE-8982-AE837A7D4D8F}"/>
              </a:ext>
            </a:extLst>
          </p:cNvPr>
          <p:cNvSpPr/>
          <p:nvPr/>
        </p:nvSpPr>
        <p:spPr>
          <a:xfrm>
            <a:off x="582825" y="5361182"/>
            <a:ext cx="10168032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SJEMENOVODI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cjevasti parni organi kojima prolaze spermiji od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dosjemenika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prostate.  </a:t>
            </a:r>
          </a:p>
        </p:txBody>
      </p:sp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1F3E80F2-BEAD-4CEF-A873-688611CD49C2}"/>
              </a:ext>
            </a:extLst>
          </p:cNvPr>
          <p:cNvSpPr/>
          <p:nvPr/>
        </p:nvSpPr>
        <p:spPr>
          <a:xfrm>
            <a:off x="582826" y="1874111"/>
            <a:ext cx="11117943" cy="717521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MOŠNJA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mišićna kožasta vrećica u koju se iz trbušne šupljine spuštaju sjemenici prije rođenja. 		    Ima termostatsku ulogu.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22784DDE-61E9-4A7B-9277-BA0D383BB88B}"/>
              </a:ext>
            </a:extLst>
          </p:cNvPr>
          <p:cNvSpPr/>
          <p:nvPr/>
        </p:nvSpPr>
        <p:spPr>
          <a:xfrm>
            <a:off x="582825" y="4343305"/>
            <a:ext cx="10523138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DOSJEMENICI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 sjemenicima, u njih dolaze i tu sazrijevaju spermiji nastali u sjemenicima. </a:t>
            </a:r>
          </a:p>
        </p:txBody>
      </p:sp>
      <p:sp>
        <p:nvSpPr>
          <p:cNvPr id="7" name="Pravokutnik: zaobljeni dijagonalni kutovi 6">
            <a:extLst>
              <a:ext uri="{FF2B5EF4-FFF2-40B4-BE49-F238E27FC236}">
                <a16:creationId xmlns:a16="http://schemas.microsoft.com/office/drawing/2014/main" xmlns="" id="{8E6A87C7-D5AE-4496-B704-7EA357BC1FC9}"/>
              </a:ext>
            </a:extLst>
          </p:cNvPr>
          <p:cNvSpPr/>
          <p:nvPr/>
        </p:nvSpPr>
        <p:spPr>
          <a:xfrm>
            <a:off x="582826" y="814028"/>
            <a:ext cx="10523139" cy="759727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UD / PENIS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vanjski organ spolnog sustava opskrbljen krvnim žilama i živcima, mišićno-spužvaste građe s osjetilnim stanicama.</a:t>
            </a:r>
          </a:p>
        </p:txBody>
      </p:sp>
      <p:sp>
        <p:nvSpPr>
          <p:cNvPr id="9" name="Pravokutnik: zaobljeni dijagonalni kutovi 8">
            <a:extLst>
              <a:ext uri="{FF2B5EF4-FFF2-40B4-BE49-F238E27FC236}">
                <a16:creationId xmlns:a16="http://schemas.microsoft.com/office/drawing/2014/main" xmlns="" id="{7B797131-7707-4864-8372-9D083EBFAD55}"/>
              </a:ext>
            </a:extLst>
          </p:cNvPr>
          <p:cNvSpPr/>
          <p:nvPr/>
        </p:nvSpPr>
        <p:spPr>
          <a:xfrm>
            <a:off x="582825" y="2937183"/>
            <a:ext cx="10780591" cy="1164299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SJEMENICI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parne muške spolne žlijezde smještene u mošnji i građene od sustava kanalića u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kojima se stvaraju </a:t>
            </a:r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SPERMIJI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muške spolne stanice.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- luče i muške spolne hormone (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TESTOSTERON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dr.) koji djeluju na razvoj fizičkih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obilježja muškaraca. </a:t>
            </a:r>
          </a:p>
        </p:txBody>
      </p:sp>
    </p:spTree>
    <p:extLst>
      <p:ext uri="{BB962C8B-B14F-4D97-AF65-F5344CB8AC3E}">
        <p14:creationId xmlns:p14="http://schemas.microsoft.com/office/powerpoint/2010/main" xmlns="" val="29941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xmlns="" id="{4FC6E531-C178-4518-91AE-38584DC0A5A8}"/>
              </a:ext>
            </a:extLst>
          </p:cNvPr>
          <p:cNvSpPr/>
          <p:nvPr/>
        </p:nvSpPr>
        <p:spPr>
          <a:xfrm>
            <a:off x="600112" y="2060033"/>
            <a:ext cx="10971454" cy="1088103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PROSTATA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žlijezda ispod mokraćnog mjehura u kojoj se spajaju sjemenovodi i mokraćna cijev.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- luči lužnatu tekućinu koja zajedno sa spermijima i tekućinom iz sjemenih mjehurića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tvori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SPERMU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Pravokutnik: zaobljeni dijagonalni kutovi 2">
            <a:extLst>
              <a:ext uri="{FF2B5EF4-FFF2-40B4-BE49-F238E27FC236}">
                <a16:creationId xmlns:a16="http://schemas.microsoft.com/office/drawing/2014/main" xmlns="" id="{D92EC99D-D838-4554-A69F-C03E851C1787}"/>
              </a:ext>
            </a:extLst>
          </p:cNvPr>
          <p:cNvSpPr/>
          <p:nvPr/>
        </p:nvSpPr>
        <p:spPr>
          <a:xfrm>
            <a:off x="554056" y="870505"/>
            <a:ext cx="11083885" cy="75264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SJEMENI MJEHURIĆI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parne žlijezde koje izlučuju tekućinu s hranjivim tvarima za prehranu spermija. </a:t>
            </a:r>
          </a:p>
        </p:txBody>
      </p:sp>
      <p:sp>
        <p:nvSpPr>
          <p:cNvPr id="4" name="Pravokutnik: zaobljeni dijagonalni kutovi 3">
            <a:extLst>
              <a:ext uri="{FF2B5EF4-FFF2-40B4-BE49-F238E27FC236}">
                <a16:creationId xmlns:a16="http://schemas.microsoft.com/office/drawing/2014/main" xmlns="" id="{09F8A033-63C6-427F-AC26-2795B3E54121}"/>
              </a:ext>
            </a:extLst>
          </p:cNvPr>
          <p:cNvSpPr/>
          <p:nvPr/>
        </p:nvSpPr>
        <p:spPr>
          <a:xfrm>
            <a:off x="600112" y="3585017"/>
            <a:ext cx="10971454" cy="75972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MOKRAĆNO - SPOLNA CIJEV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unutar spolnog uda za prolaz mokraće i sperme, koje nikad ne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 prolaze u isto vrijeme. 					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F104535-78A3-47FE-A691-DDFD08DF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111" t="11829" r="50751" b="9159"/>
          <a:stretch/>
        </p:blipFill>
        <p:spPr>
          <a:xfrm>
            <a:off x="5450839" y="4641698"/>
            <a:ext cx="1290320" cy="1503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479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xmlns="" id="{D1D6AAAD-AA4D-439C-8C52-7732BF11FFA7}"/>
              </a:ext>
            </a:extLst>
          </p:cNvPr>
          <p:cNvSpPr/>
          <p:nvPr/>
        </p:nvSpPr>
        <p:spPr>
          <a:xfrm>
            <a:off x="319117" y="195772"/>
            <a:ext cx="3528814" cy="10631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ŽENSKI SPOLNI ORGANI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52592038-C1E7-42C1-9672-3098CC54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83728" y="486156"/>
            <a:ext cx="494178" cy="750954"/>
          </a:xfrm>
          <a:prstGeom prst="rect">
            <a:avLst/>
          </a:prstGeom>
        </p:spPr>
      </p:pic>
      <p:pic>
        <p:nvPicPr>
          <p:cNvPr id="28" name="Picture 9" descr="rad9E457.jpg">
            <a:extLst>
              <a:ext uri="{FF2B5EF4-FFF2-40B4-BE49-F238E27FC236}">
                <a16:creationId xmlns:a16="http://schemas.microsoft.com/office/drawing/2014/main" xmlns="" id="{1618D97D-956E-4DB5-A05A-B0FEA19062A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7" t="14150" r="3805" b="4804"/>
          <a:stretch/>
        </p:blipFill>
        <p:spPr bwMode="auto">
          <a:xfrm>
            <a:off x="3892731" y="1690688"/>
            <a:ext cx="4344684" cy="433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jeva vitičasta zagrada 39">
            <a:extLst>
              <a:ext uri="{FF2B5EF4-FFF2-40B4-BE49-F238E27FC236}">
                <a16:creationId xmlns:a16="http://schemas.microsoft.com/office/drawing/2014/main" xmlns="" id="{D455055C-12D7-443B-9AD7-AF003B03DBA1}"/>
              </a:ext>
            </a:extLst>
          </p:cNvPr>
          <p:cNvSpPr/>
          <p:nvPr/>
        </p:nvSpPr>
        <p:spPr>
          <a:xfrm>
            <a:off x="1568693" y="3701615"/>
            <a:ext cx="441447" cy="1540945"/>
          </a:xfrm>
          <a:prstGeom prst="lef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xmlns="" id="{66DDA6FC-B3E3-4635-87FC-EDD37C1F0655}"/>
              </a:ext>
            </a:extLst>
          </p:cNvPr>
          <p:cNvCxnSpPr>
            <a:cxnSpLocks/>
          </p:cNvCxnSpPr>
          <p:nvPr/>
        </p:nvCxnSpPr>
        <p:spPr>
          <a:xfrm flipV="1">
            <a:off x="6169826" y="2086207"/>
            <a:ext cx="2434324" cy="612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Pravokutnik: zaobljeni dijagonalni kutovi 47">
            <a:extLst>
              <a:ext uri="{FF2B5EF4-FFF2-40B4-BE49-F238E27FC236}">
                <a16:creationId xmlns:a16="http://schemas.microsoft.com/office/drawing/2014/main" xmlns="" id="{29A778F9-1121-4018-B69C-92D05397CC23}"/>
              </a:ext>
            </a:extLst>
          </p:cNvPr>
          <p:cNvSpPr/>
          <p:nvPr/>
        </p:nvSpPr>
        <p:spPr>
          <a:xfrm>
            <a:off x="8751106" y="1696690"/>
            <a:ext cx="1546421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JAJNIK (2)</a:t>
            </a:r>
          </a:p>
        </p:txBody>
      </p:sp>
      <p:sp>
        <p:nvSpPr>
          <p:cNvPr id="49" name="Pravokutnik: zaobljeni dijagonalni kutovi 48">
            <a:extLst>
              <a:ext uri="{FF2B5EF4-FFF2-40B4-BE49-F238E27FC236}">
                <a16:creationId xmlns:a16="http://schemas.microsoft.com/office/drawing/2014/main" xmlns="" id="{F7740159-8F68-486E-BD08-0F890CE2A66A}"/>
              </a:ext>
            </a:extLst>
          </p:cNvPr>
          <p:cNvSpPr/>
          <p:nvPr/>
        </p:nvSpPr>
        <p:spPr>
          <a:xfrm>
            <a:off x="8919567" y="2614817"/>
            <a:ext cx="1733554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JAJOVOD (2)</a:t>
            </a:r>
          </a:p>
        </p:txBody>
      </p:sp>
      <p:cxnSp>
        <p:nvCxnSpPr>
          <p:cNvPr id="50" name="Ravni poveznik sa strelicom 49">
            <a:extLst>
              <a:ext uri="{FF2B5EF4-FFF2-40B4-BE49-F238E27FC236}">
                <a16:creationId xmlns:a16="http://schemas.microsoft.com/office/drawing/2014/main" xmlns="" id="{08328A92-7459-4F59-9772-26BDFF88032D}"/>
              </a:ext>
            </a:extLst>
          </p:cNvPr>
          <p:cNvCxnSpPr>
            <a:cxnSpLocks/>
          </p:cNvCxnSpPr>
          <p:nvPr/>
        </p:nvCxnSpPr>
        <p:spPr>
          <a:xfrm>
            <a:off x="5630636" y="2824332"/>
            <a:ext cx="3120470" cy="54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avokutnik: zaobljeni dijagonalni kutovi 50">
            <a:extLst>
              <a:ext uri="{FF2B5EF4-FFF2-40B4-BE49-F238E27FC236}">
                <a16:creationId xmlns:a16="http://schemas.microsoft.com/office/drawing/2014/main" xmlns="" id="{0D3993FA-BE52-4BB7-902F-B0BA057AE9C4}"/>
              </a:ext>
            </a:extLst>
          </p:cNvPr>
          <p:cNvSpPr/>
          <p:nvPr/>
        </p:nvSpPr>
        <p:spPr>
          <a:xfrm>
            <a:off x="9362674" y="3468437"/>
            <a:ext cx="1965233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MATERNICA (1)</a:t>
            </a:r>
          </a:p>
        </p:txBody>
      </p:sp>
      <p:cxnSp>
        <p:nvCxnSpPr>
          <p:cNvPr id="52" name="Ravni poveznik sa strelicom 51">
            <a:extLst>
              <a:ext uri="{FF2B5EF4-FFF2-40B4-BE49-F238E27FC236}">
                <a16:creationId xmlns:a16="http://schemas.microsoft.com/office/drawing/2014/main" xmlns="" id="{184B751D-41F7-438D-AB32-48A83D2BFC8D}"/>
              </a:ext>
            </a:extLst>
          </p:cNvPr>
          <p:cNvCxnSpPr>
            <a:cxnSpLocks/>
          </p:cNvCxnSpPr>
          <p:nvPr/>
        </p:nvCxnSpPr>
        <p:spPr>
          <a:xfrm>
            <a:off x="6356412" y="3307180"/>
            <a:ext cx="2902998" cy="394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Pravokutnik: zaobljeni dijagonalni kutovi 52">
            <a:extLst>
              <a:ext uri="{FF2B5EF4-FFF2-40B4-BE49-F238E27FC236}">
                <a16:creationId xmlns:a16="http://schemas.microsoft.com/office/drawing/2014/main" xmlns="" id="{CD91B3F2-BE32-42DB-9DF7-DAD1686213F7}"/>
              </a:ext>
            </a:extLst>
          </p:cNvPr>
          <p:cNvSpPr/>
          <p:nvPr/>
        </p:nvSpPr>
        <p:spPr>
          <a:xfrm>
            <a:off x="9106700" y="4328885"/>
            <a:ext cx="1821712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RODNICA (1)</a:t>
            </a:r>
          </a:p>
        </p:txBody>
      </p:sp>
      <p:cxnSp>
        <p:nvCxnSpPr>
          <p:cNvPr id="54" name="Ravni poveznik sa strelicom 53">
            <a:extLst>
              <a:ext uri="{FF2B5EF4-FFF2-40B4-BE49-F238E27FC236}">
                <a16:creationId xmlns:a16="http://schemas.microsoft.com/office/drawing/2014/main" xmlns="" id="{36EA5916-F44B-448C-997C-BFC0A1F81933}"/>
              </a:ext>
            </a:extLst>
          </p:cNvPr>
          <p:cNvCxnSpPr>
            <a:cxnSpLocks/>
          </p:cNvCxnSpPr>
          <p:nvPr/>
        </p:nvCxnSpPr>
        <p:spPr>
          <a:xfrm>
            <a:off x="6187736" y="4305670"/>
            <a:ext cx="2831977" cy="280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Pravokutnik: zaobljeni dijagonalni kutovi 54">
            <a:extLst>
              <a:ext uri="{FF2B5EF4-FFF2-40B4-BE49-F238E27FC236}">
                <a16:creationId xmlns:a16="http://schemas.microsoft.com/office/drawing/2014/main" xmlns="" id="{B84765A9-9195-405B-8855-DE6BDE3870FD}"/>
              </a:ext>
            </a:extLst>
          </p:cNvPr>
          <p:cNvSpPr/>
          <p:nvPr/>
        </p:nvSpPr>
        <p:spPr>
          <a:xfrm>
            <a:off x="2073506" y="4942114"/>
            <a:ext cx="1546421" cy="647576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i MALE USNE</a:t>
            </a:r>
          </a:p>
        </p:txBody>
      </p:sp>
      <p:sp>
        <p:nvSpPr>
          <p:cNvPr id="56" name="Pravokutnik: zaobljeni dijagonalni kutovi 55">
            <a:extLst>
              <a:ext uri="{FF2B5EF4-FFF2-40B4-BE49-F238E27FC236}">
                <a16:creationId xmlns:a16="http://schemas.microsoft.com/office/drawing/2014/main" xmlns="" id="{98E3C48E-A1FC-454F-9D33-0EAF51CDD628}"/>
              </a:ext>
            </a:extLst>
          </p:cNvPr>
          <p:cNvSpPr/>
          <p:nvPr/>
        </p:nvSpPr>
        <p:spPr>
          <a:xfrm>
            <a:off x="2034487" y="3504397"/>
            <a:ext cx="1546421" cy="647577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KLITORIS (DRAŽICA)</a:t>
            </a:r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:a16="http://schemas.microsoft.com/office/drawing/2014/main" xmlns="" id="{BC886884-FFB0-405E-AEC6-2A41E3E10F65}"/>
              </a:ext>
            </a:extLst>
          </p:cNvPr>
          <p:cNvCxnSpPr>
            <a:cxnSpLocks/>
          </p:cNvCxnSpPr>
          <p:nvPr/>
        </p:nvCxnSpPr>
        <p:spPr>
          <a:xfrm flipH="1" flipV="1">
            <a:off x="3424476" y="3866605"/>
            <a:ext cx="1392690" cy="53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avni poveznik sa strelicom 61">
            <a:extLst>
              <a:ext uri="{FF2B5EF4-FFF2-40B4-BE49-F238E27FC236}">
                <a16:creationId xmlns:a16="http://schemas.microsoft.com/office/drawing/2014/main" xmlns="" id="{D19BAE3A-1D68-4413-8A6A-ABFEC0D2B58D}"/>
              </a:ext>
            </a:extLst>
          </p:cNvPr>
          <p:cNvCxnSpPr>
            <a:cxnSpLocks/>
          </p:cNvCxnSpPr>
          <p:nvPr/>
        </p:nvCxnSpPr>
        <p:spPr>
          <a:xfrm flipH="1">
            <a:off x="3525996" y="4690113"/>
            <a:ext cx="1807532" cy="477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Pravokutnik: zaobljeni dijagonalni kutovi 67">
            <a:extLst>
              <a:ext uri="{FF2B5EF4-FFF2-40B4-BE49-F238E27FC236}">
                <a16:creationId xmlns:a16="http://schemas.microsoft.com/office/drawing/2014/main" xmlns="" id="{F38C7C92-245B-4A67-BC5A-6EA7A2546B4F}"/>
              </a:ext>
            </a:extLst>
          </p:cNvPr>
          <p:cNvSpPr/>
          <p:nvPr/>
        </p:nvSpPr>
        <p:spPr>
          <a:xfrm>
            <a:off x="148723" y="4188556"/>
            <a:ext cx="1324085" cy="753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STIDNICA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</p:spTree>
    <p:extLst>
      <p:ext uri="{BB962C8B-B14F-4D97-AF65-F5344CB8AC3E}">
        <p14:creationId xmlns:p14="http://schemas.microsoft.com/office/powerpoint/2010/main" xmlns="" val="404135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  <p:bldP spid="48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dijagonalni kutovi 3">
            <a:extLst>
              <a:ext uri="{FF2B5EF4-FFF2-40B4-BE49-F238E27FC236}">
                <a16:creationId xmlns:a16="http://schemas.microsoft.com/office/drawing/2014/main" xmlns="" id="{8B1A6101-04E0-45B9-9D1C-A80163ED021E}"/>
              </a:ext>
            </a:extLst>
          </p:cNvPr>
          <p:cNvSpPr/>
          <p:nvPr/>
        </p:nvSpPr>
        <p:spPr>
          <a:xfrm>
            <a:off x="855927" y="751038"/>
            <a:ext cx="10584233" cy="133096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STIDNICA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vanjski, vidljivi dio ženskih spolnih organa, sastoji se od VELIKIH I MALIH USANA 		          - na spoju malih usana nalazi se KLITORIS (DRAŽICA) spužvaste građe s velikim 			     brojem osjetilnih stanica</a:t>
            </a:r>
          </a:p>
        </p:txBody>
      </p:sp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6B660B7A-BB62-4A05-950A-A28AE67CB899}"/>
              </a:ext>
            </a:extLst>
          </p:cNvPr>
          <p:cNvSpPr/>
          <p:nvPr/>
        </p:nvSpPr>
        <p:spPr>
          <a:xfrm>
            <a:off x="855926" y="2489523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RODNICA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počinje otvorom u stidnicu, cjevaste građe i mišićnih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stijenki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na njezinu početnom dijelu nalazi se </a:t>
            </a:r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DJEVIČNJAK (HIMEN)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ima otvor za 			     normalno protjecanje menstrualne krvi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pri 1. spolnom odnosu dolazi do krvarenja u njegovu području  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AA97D667-8086-4A9B-985A-B26F462C9440}"/>
              </a:ext>
            </a:extLst>
          </p:cNvPr>
          <p:cNvSpPr/>
          <p:nvPr/>
        </p:nvSpPr>
        <p:spPr>
          <a:xfrm>
            <a:off x="855926" y="443048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MATERNICA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mišićni elastični organ koji se sastoji od tijela i vrata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- u njezinoj se sluznici ugnijezdi oplođena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JAJNA STANICA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razvija plod tijekom 		          trudnoće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- ako ne dođe do oplodnje, njezina sluznica se ljušti i obnavlja tijekom 					   menstrualnog ciklusa 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4267C3B-9378-43DC-B6E7-D320960E7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1051" t="15215" r="11111" b="14848"/>
          <a:stretch/>
        </p:blipFill>
        <p:spPr>
          <a:xfrm>
            <a:off x="10596880" y="5298440"/>
            <a:ext cx="1280160" cy="1330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391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6B660B7A-BB62-4A05-950A-A28AE67CB899}"/>
              </a:ext>
            </a:extLst>
          </p:cNvPr>
          <p:cNvSpPr/>
          <p:nvPr/>
        </p:nvSpPr>
        <p:spPr>
          <a:xfrm>
            <a:off x="707363" y="66112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JAJNICI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parne ženske spolne žlijezde smještene u donjem dijelu trbušne šupljine u kojima 			   se od rođenja nalaze nezrele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JAJNE STANICE</a:t>
            </a:r>
          </a:p>
          <a:p>
            <a:pPr marL="1200150" lvl="2" indent="-285750" algn="just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utjecajem spolnih hormona počinju sazrijevati u doba puberteta</a:t>
            </a:r>
          </a:p>
          <a:p>
            <a:pPr marL="1200150" lvl="2" indent="-285750" algn="just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izlučuju ženske spolne hormone koji utječu na fizička obilježja žena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21A447E4-808D-4F0E-86EC-48C6431BDA0B}"/>
              </a:ext>
            </a:extLst>
          </p:cNvPr>
          <p:cNvSpPr/>
          <p:nvPr/>
        </p:nvSpPr>
        <p:spPr>
          <a:xfrm>
            <a:off x="707363" y="246960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JAJOVODI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parni cjevasti organi za provođenje jajne stanice do maternice u kojima se u 				 pravilu događa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OPLODNJA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10" descr="rad3B14B.jpg">
            <a:extLst>
              <a:ext uri="{FF2B5EF4-FFF2-40B4-BE49-F238E27FC236}">
                <a16:creationId xmlns:a16="http://schemas.microsoft.com/office/drawing/2014/main" xmlns="" id="{C72FDB49-E3B3-4327-B248-7C966AB0E2E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978" y="3815660"/>
            <a:ext cx="2835771" cy="2221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72C8BB8B-52F9-469B-97AD-E869139A7340}"/>
              </a:ext>
            </a:extLst>
          </p:cNvPr>
          <p:cNvCxnSpPr>
            <a:cxnSpLocks/>
          </p:cNvCxnSpPr>
          <p:nvPr/>
        </p:nvCxnSpPr>
        <p:spPr>
          <a:xfrm flipH="1">
            <a:off x="5447087" y="4653280"/>
            <a:ext cx="21729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13E0D6A2-0F4E-41B2-BFD9-2C689F5598B0}"/>
              </a:ext>
            </a:extLst>
          </p:cNvPr>
          <p:cNvCxnSpPr>
            <a:cxnSpLocks/>
          </p:cNvCxnSpPr>
          <p:nvPr/>
        </p:nvCxnSpPr>
        <p:spPr>
          <a:xfrm flipV="1">
            <a:off x="8371840" y="4968240"/>
            <a:ext cx="1066800" cy="223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3E9742D-1C0A-479A-83EB-63917110EE71}"/>
              </a:ext>
            </a:extLst>
          </p:cNvPr>
          <p:cNvSpPr txBox="1"/>
          <p:nvPr/>
        </p:nvSpPr>
        <p:spPr>
          <a:xfrm>
            <a:off x="4256007" y="4373596"/>
            <a:ext cx="11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jajna </a:t>
            </a:r>
          </a:p>
          <a:p>
            <a:pPr algn="ctr"/>
            <a:r>
              <a:rPr lang="hr-HR" i="1" dirty="0">
                <a:solidFill>
                  <a:schemeClr val="bg1"/>
                </a:solidFill>
              </a:rPr>
              <a:t>stanica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FAF159B-4773-4CB5-BE81-BDCDCE9614C4}"/>
              </a:ext>
            </a:extLst>
          </p:cNvPr>
          <p:cNvSpPr txBox="1"/>
          <p:nvPr/>
        </p:nvSpPr>
        <p:spPr>
          <a:xfrm>
            <a:off x="9301564" y="4435450"/>
            <a:ext cx="190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>
                <a:solidFill>
                  <a:schemeClr val="bg1"/>
                </a:solidFill>
              </a:rPr>
              <a:t>spermalna</a:t>
            </a:r>
            <a:r>
              <a:rPr lang="hr-HR" i="1" dirty="0">
                <a:solidFill>
                  <a:schemeClr val="bg1"/>
                </a:solidFill>
              </a:rPr>
              <a:t> stanica</a:t>
            </a:r>
          </a:p>
        </p:txBody>
      </p:sp>
    </p:spTree>
    <p:extLst>
      <p:ext uri="{BB962C8B-B14F-4D97-AF65-F5344CB8AC3E}">
        <p14:creationId xmlns:p14="http://schemas.microsoft.com/office/powerpoint/2010/main" xmlns="" val="208376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389</TotalTime>
  <Words>430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Soba za sastanke za ion</vt:lpstr>
      <vt:lpstr>KAKAV JE NAŠ ŽIVOTNI CIKLUS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sk-mpovalec</cp:lastModifiedBy>
  <cp:revision>89</cp:revision>
  <dcterms:created xsi:type="dcterms:W3CDTF">2020-06-28T16:33:07Z</dcterms:created>
  <dcterms:modified xsi:type="dcterms:W3CDTF">2020-08-10T11:20:12Z</dcterms:modified>
</cp:coreProperties>
</file>